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73" r:id="rId2"/>
    <p:sldId id="274" r:id="rId3"/>
    <p:sldId id="256" r:id="rId4"/>
    <p:sldId id="257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7" r:id="rId18"/>
    <p:sldId id="280" r:id="rId19"/>
    <p:sldId id="268" r:id="rId20"/>
    <p:sldId id="287" r:id="rId21"/>
    <p:sldId id="283" r:id="rId22"/>
    <p:sldId id="284" r:id="rId23"/>
    <p:sldId id="285" r:id="rId24"/>
    <p:sldId id="271" r:id="rId25"/>
    <p:sldId id="286" r:id="rId26"/>
    <p:sldId id="276" r:id="rId27"/>
    <p:sldId id="275" r:id="rId2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96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1211A34-013E-445B-9B72-94A6D48AEA0E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5A9885A-0673-4CC3-BFC0-4E44427CE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3232-B66C-4DD0-B812-D6E8593875B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A235-85EA-4C23-9DE0-EFF1FF513AC4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C71-4070-416C-BF09-EA02E302A76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E52E-62F9-4C60-B7EC-2EA17F1DF26C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5A5F-8B98-4397-9174-32AA1520F665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630F-96E1-4CBF-9E8D-EDF7DA8E4981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EAE8-7965-4808-91A5-1B93DBFB5C27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05E-374A-49BC-812A-D986C7A1418D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5657-5178-4ADA-8F3C-577D2FA2144E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DA0D-E7BE-4DCC-AA87-20C6EED8FADF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C75E-254E-4CAB-B711-5BDB76560179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20AB20-5D1B-4325-9F5C-0181B8ACDFDD}" type="datetime1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C096716-D311-41DD-85B8-20A56AC44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Joint Presentation: Jamie Tosches (AGO); Peter Zschokke (NGRID); Camilo Serna (NU); Janet Besser (NE CEC); and David Malkin (GE); Jonathan Raab (Facilitator)</a:t>
            </a:r>
          </a:p>
          <a:p>
            <a:r>
              <a:rPr lang="en-US" dirty="0" smtClean="0"/>
              <a:t>NE Electric Restructuring Roundtable</a:t>
            </a:r>
          </a:p>
          <a:p>
            <a:r>
              <a:rPr lang="en-US" dirty="0" smtClean="0"/>
              <a:t>9/20/13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 Grid Modernization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 Related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966536"/>
            <a:ext cx="7772400" cy="35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Incremental Functionality of Metering Options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543396"/>
            <a:ext cx="7772400" cy="438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Rate Continuum: Static to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150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Risk-Reward Tradeoff of TVR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Peak Reduction vs. </a:t>
            </a:r>
            <a:br>
              <a:rPr lang="en-US" sz="3600" dirty="0" smtClean="0"/>
            </a:br>
            <a:r>
              <a:rPr lang="en-US" sz="3600" dirty="0" smtClean="0"/>
              <a:t>Price Ratio &amp; Enabling Technology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5870" y="1447800"/>
            <a:ext cx="77294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8229600" cy="627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 2: Substantive Recommendations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5: Principles and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presenter will present their overall view of grid modernization, and 2-4 of their principles/recommendations on meters, TVR, and/or grid facing issues</a:t>
            </a:r>
          </a:p>
          <a:p>
            <a:pPr lvl="1"/>
            <a:r>
              <a:rPr lang="en-US" dirty="0" smtClean="0"/>
              <a:t>Tosches (AG)</a:t>
            </a:r>
          </a:p>
          <a:p>
            <a:pPr lvl="1"/>
            <a:r>
              <a:rPr lang="en-US" dirty="0" smtClean="0"/>
              <a:t>Zschokke (NGRID)</a:t>
            </a:r>
          </a:p>
          <a:p>
            <a:pPr lvl="1"/>
            <a:r>
              <a:rPr lang="en-US" dirty="0" smtClean="0"/>
              <a:t>Besser (Clean Energy Caucus)</a:t>
            </a:r>
          </a:p>
          <a:p>
            <a:pPr lvl="1"/>
            <a:r>
              <a:rPr lang="en-US" dirty="0" smtClean="0"/>
              <a:t>Serna (NU)</a:t>
            </a:r>
          </a:p>
          <a:p>
            <a:pPr lvl="1"/>
            <a:r>
              <a:rPr lang="en-US" dirty="0" smtClean="0"/>
              <a:t>Malkin (GE)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1: Overview and Joint Fact Finding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Endorsers of Each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607388"/>
            <a:ext cx="7772400" cy="425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610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The Enhanced </a:t>
            </a:r>
            <a:r>
              <a:rPr lang="en-US" sz="4000" dirty="0"/>
              <a:t>Regulatory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8A6-E888-4329-9DD1-736B7F9EC7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Supported by AGO, LIN and AIM.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Comprehensive framework (</a:t>
            </a:r>
            <a:r>
              <a:rPr lang="en-US" dirty="0">
                <a:solidFill>
                  <a:schemeClr val="accent2"/>
                </a:solidFill>
              </a:rPr>
              <a:t>5 </a:t>
            </a:r>
            <a:r>
              <a:rPr lang="en-US" dirty="0" err="1" smtClean="0">
                <a:solidFill>
                  <a:schemeClr val="accent2"/>
                </a:solidFill>
              </a:rPr>
              <a:t>submodels</a:t>
            </a:r>
            <a:r>
              <a:rPr lang="en-US" dirty="0" smtClean="0">
                <a:solidFill>
                  <a:schemeClr val="accent2"/>
                </a:solidFill>
              </a:rPr>
              <a:t>; affordability; market </a:t>
            </a:r>
            <a:r>
              <a:rPr lang="en-US" dirty="0">
                <a:solidFill>
                  <a:schemeClr val="accent2"/>
                </a:solidFill>
              </a:rPr>
              <a:t>offerings).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Base </a:t>
            </a:r>
            <a:r>
              <a:rPr lang="en-US" dirty="0">
                <a:solidFill>
                  <a:schemeClr val="accent2"/>
                </a:solidFill>
              </a:rPr>
              <a:t>rate </a:t>
            </a:r>
            <a:r>
              <a:rPr lang="en-US" dirty="0" smtClean="0">
                <a:solidFill>
                  <a:schemeClr val="accent2"/>
                </a:solidFill>
              </a:rPr>
              <a:t>proceedings (least-cost, prudent, U&amp;U, allocation). 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Enhancements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Increase reliability targets for utilities.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Pre-approval available for metering </a:t>
            </a:r>
            <a:r>
              <a:rPr lang="en-US" dirty="0">
                <a:solidFill>
                  <a:schemeClr val="accent2"/>
                </a:solidFill>
              </a:rPr>
              <a:t>and time varying rate programs. 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Periodic </a:t>
            </a:r>
            <a:r>
              <a:rPr lang="en-US" dirty="0">
                <a:solidFill>
                  <a:schemeClr val="accent2"/>
                </a:solidFill>
              </a:rPr>
              <a:t>reporting by utilities (progress and performance).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Costs directly assigned to customers in </a:t>
            </a:r>
            <a:r>
              <a:rPr lang="en-US" dirty="0">
                <a:solidFill>
                  <a:schemeClr val="accent2"/>
                </a:solidFill>
              </a:rPr>
              <a:t>some </a:t>
            </a:r>
            <a:r>
              <a:rPr lang="en-US" dirty="0" smtClean="0">
                <a:solidFill>
                  <a:schemeClr val="accent2"/>
                </a:solidFill>
              </a:rPr>
              <a:t>instances.  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Stakeholders participation in DPU.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19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The Grid Mod Expansion and </a:t>
            </a:r>
            <a:br>
              <a:rPr lang="en-US" sz="4000" b="1" dirty="0" smtClean="0"/>
            </a:br>
            <a:r>
              <a:rPr lang="en-US" sz="4000" b="1" dirty="0" smtClean="0"/>
              <a:t>Pre-approval Process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8A6-E888-4329-9DD1-736B7F9EC7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51037"/>
            <a:ext cx="84582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</a:rPr>
              <a:t>Distribution </a:t>
            </a:r>
            <a:r>
              <a:rPr lang="en-US" dirty="0">
                <a:solidFill>
                  <a:srgbClr val="800000"/>
                </a:solidFill>
              </a:rPr>
              <a:t>Companies </a:t>
            </a:r>
            <a:r>
              <a:rPr lang="en-US" dirty="0" smtClean="0">
                <a:solidFill>
                  <a:srgbClr val="800000"/>
                </a:solidFill>
              </a:rPr>
              <a:t>file </a:t>
            </a:r>
            <a:r>
              <a:rPr lang="en-US" dirty="0">
                <a:solidFill>
                  <a:srgbClr val="800000"/>
                </a:solidFill>
              </a:rPr>
              <a:t>proposals with the DPU that meet the DPU’s grid modernization objectives in a manner suitable for the unique characteristics of each system and rate </a:t>
            </a:r>
            <a:r>
              <a:rPr lang="en-US" dirty="0" smtClean="0">
                <a:solidFill>
                  <a:srgbClr val="800000"/>
                </a:solidFill>
              </a:rPr>
              <a:t>plan</a:t>
            </a:r>
            <a:endParaRPr lang="en-US" dirty="0">
              <a:solidFill>
                <a:srgbClr val="8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</a:rPr>
              <a:t>Stakeholders would participate </a:t>
            </a:r>
            <a:r>
              <a:rPr lang="en-US" dirty="0">
                <a:solidFill>
                  <a:srgbClr val="800000"/>
                </a:solidFill>
              </a:rPr>
              <a:t>in the DPU review </a:t>
            </a:r>
            <a:r>
              <a:rPr lang="en-US" dirty="0" smtClean="0">
                <a:solidFill>
                  <a:srgbClr val="800000"/>
                </a:solidFill>
              </a:rPr>
              <a:t>process</a:t>
            </a:r>
            <a:endParaRPr lang="en-US" dirty="0">
              <a:solidFill>
                <a:srgbClr val="8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</a:rPr>
              <a:t>Performance </a:t>
            </a:r>
            <a:r>
              <a:rPr lang="en-US" dirty="0">
                <a:solidFill>
                  <a:srgbClr val="800000"/>
                </a:solidFill>
              </a:rPr>
              <a:t>targets </a:t>
            </a:r>
            <a:r>
              <a:rPr lang="en-US" dirty="0" smtClean="0">
                <a:solidFill>
                  <a:srgbClr val="800000"/>
                </a:solidFill>
              </a:rPr>
              <a:t>and cost recovery would </a:t>
            </a:r>
            <a:r>
              <a:rPr lang="en-US" dirty="0">
                <a:solidFill>
                  <a:srgbClr val="800000"/>
                </a:solidFill>
              </a:rPr>
              <a:t>be addressed in the context of the DPU proceeding and would be specific to the nature of the </a:t>
            </a:r>
            <a:r>
              <a:rPr lang="en-US" dirty="0" smtClean="0">
                <a:solidFill>
                  <a:srgbClr val="800000"/>
                </a:solidFill>
              </a:rPr>
              <a:t>investment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9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sz="4400" dirty="0" smtClean="0"/>
              <a:t>Utility of the Future, Today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8A6-E888-4329-9DD1-736B7F9EC7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Forward looking and performance-based model would apply to all utility spending, including grid modernization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Forecasted multi-year (3-5) rate case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Capital investment plan filed by utility showing how it’s consistent with grid modernization objectives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“Business case” required for investment, taking into account benefits, costs, risks and uncertainty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Annual adjustments after DPU review of performance, including service quality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Performance metrics designed for most important, forward looking assumptions; incentives are symmetric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8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38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248400"/>
            <a:ext cx="6035421" cy="5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78A6-E888-4329-9DD1-736B7F9EC7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All Steering Committee members recommend DPU use Report as basis for guidance to Distribution Companies on grid modernization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Clean Energy Caucus/National Grid/DOER – DPU issues guidelines for grid modernization based on Report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accent2"/>
                </a:solidFill>
              </a:rPr>
              <a:t>Nstar</a:t>
            </a:r>
            <a:r>
              <a:rPr lang="en-US" sz="2000" dirty="0">
                <a:solidFill>
                  <a:schemeClr val="accent2"/>
                </a:solidFill>
              </a:rPr>
              <a:t>/WMECO/</a:t>
            </a:r>
            <a:r>
              <a:rPr lang="en-US" sz="2000" dirty="0" err="1">
                <a:solidFill>
                  <a:schemeClr val="accent2"/>
                </a:solidFill>
              </a:rPr>
              <a:t>Unitil</a:t>
            </a:r>
            <a:r>
              <a:rPr lang="en-US" sz="2000" dirty="0">
                <a:solidFill>
                  <a:schemeClr val="accent2"/>
                </a:solidFill>
              </a:rPr>
              <a:t>/Cape Light Compact/GE – DPU opens Generic Docket, issues straw proposal, takes comment, issues order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Attorney General and Low Income Network – DPU takes comment on report, may hold hearings, provides guidance for enhancement of distribution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Distribution companies can file grid mod plans at any time </a:t>
            </a:r>
          </a:p>
          <a:p>
            <a:r>
              <a:rPr lang="en-US" dirty="0">
                <a:solidFill>
                  <a:schemeClr val="accent2"/>
                </a:solidFill>
              </a:rPr>
              <a:t>Separate proceeding on time varying rates</a:t>
            </a:r>
          </a:p>
          <a:p>
            <a:r>
              <a:rPr lang="en-US" dirty="0">
                <a:solidFill>
                  <a:schemeClr val="accent2"/>
                </a:solidFill>
              </a:rPr>
              <a:t>Separate </a:t>
            </a:r>
            <a:r>
              <a:rPr lang="en-US" dirty="0" smtClean="0">
                <a:solidFill>
                  <a:schemeClr val="accent2"/>
                </a:solidFill>
              </a:rPr>
              <a:t>proceeding on </a:t>
            </a:r>
            <a:r>
              <a:rPr lang="en-US" dirty="0">
                <a:solidFill>
                  <a:schemeClr val="accent2"/>
                </a:solidFill>
              </a:rPr>
              <a:t>electric </a:t>
            </a:r>
            <a:r>
              <a:rPr lang="en-US" dirty="0" smtClean="0">
                <a:solidFill>
                  <a:schemeClr val="accent2"/>
                </a:solidFill>
              </a:rPr>
              <a:t>vehicles  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Appendix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467600" cy="615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467600" cy="384175"/>
          </a:xfrm>
        </p:spPr>
        <p:txBody>
          <a:bodyPr>
            <a:noAutofit/>
          </a:bodyPr>
          <a:lstStyle/>
          <a:p>
            <a:r>
              <a:rPr lang="da-DK" sz="3200" b="1" dirty="0"/>
              <a:t>MA Grid Mod Stakeholder </a:t>
            </a:r>
            <a:r>
              <a:rPr lang="da-DK" sz="3200" b="1" dirty="0" smtClean="0"/>
              <a:t>Process</a:t>
            </a:r>
            <a:endParaRPr lang="en-US" sz="3200" b="1" dirty="0"/>
          </a:p>
        </p:txBody>
      </p:sp>
      <p:pic>
        <p:nvPicPr>
          <p:cNvPr id="1026" name="Picture 1" descr="MA Grid Mod Structure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1"/>
            <a:ext cx="9144000" cy="62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86600" y="6172200"/>
            <a:ext cx="111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Figure 1.1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305800" cy="5201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4572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Steering Committee Member Organizations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Report to DPU: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1: Introduction, Process &amp; Overview</a:t>
            </a:r>
          </a:p>
          <a:p>
            <a:r>
              <a:rPr lang="en-US" dirty="0" smtClean="0"/>
              <a:t>Ch. 2: Goals, Objectives &amp; Barriers</a:t>
            </a:r>
          </a:p>
          <a:p>
            <a:r>
              <a:rPr lang="en-US" dirty="0" smtClean="0"/>
              <a:t>Ch. 3: Grid Modernization Taxonomy</a:t>
            </a:r>
          </a:p>
          <a:p>
            <a:r>
              <a:rPr lang="en-US" dirty="0" smtClean="0"/>
              <a:t>Ch. 4: Background Information &amp; Joint Fact Finding Road-Map</a:t>
            </a:r>
          </a:p>
          <a:p>
            <a:r>
              <a:rPr lang="en-US" dirty="0" smtClean="0"/>
              <a:t>Ch. 5: Principles and Recommendations</a:t>
            </a:r>
          </a:p>
          <a:p>
            <a:r>
              <a:rPr lang="en-US" dirty="0" smtClean="0"/>
              <a:t>Ch. 6: Regulatory Framework Proposals</a:t>
            </a:r>
          </a:p>
          <a:p>
            <a:r>
              <a:rPr lang="en-US" dirty="0" smtClean="0"/>
              <a:t>Ch. 7: Cost-Effectiveness Frameworks</a:t>
            </a:r>
          </a:p>
          <a:p>
            <a:r>
              <a:rPr lang="en-US" dirty="0" smtClean="0"/>
              <a:t>Ch. 8: Next Steps for the Regulatory 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467600" cy="38417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MA </a:t>
            </a:r>
            <a:r>
              <a:rPr lang="en-US" sz="2800" b="1" dirty="0"/>
              <a:t>Grid Modernization Taxonomy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6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467600" cy="384175"/>
          </a:xfrm>
        </p:spPr>
        <p:txBody>
          <a:bodyPr>
            <a:noAutofit/>
          </a:bodyPr>
          <a:lstStyle/>
          <a:p>
            <a:r>
              <a:rPr lang="en-US" sz="2400" b="1" dirty="0"/>
              <a:t>Percentage of </a:t>
            </a:r>
            <a:r>
              <a:rPr lang="en-US" sz="2400" b="1" dirty="0" smtClean="0"/>
              <a:t>Utility Systems </a:t>
            </a:r>
            <a:r>
              <a:rPr lang="en-US" sz="2400" b="1" dirty="0"/>
              <a:t>that are Automated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Metering Technology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6716-D311-41DD-85B8-20A56AC44B9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4012" y="2052637"/>
            <a:ext cx="6353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7867</TotalTime>
  <Words>581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MA Grid Modernization Report</vt:lpstr>
      <vt:lpstr>Slide 2</vt:lpstr>
      <vt:lpstr>MA Grid Mod Stakeholder Process</vt:lpstr>
      <vt:lpstr>Slide 4</vt:lpstr>
      <vt:lpstr>Final Report to DPU: Outline</vt:lpstr>
      <vt:lpstr> MA Grid Modernization Taxonomy </vt:lpstr>
      <vt:lpstr>Percentage of Utility Systems that are Automated </vt:lpstr>
      <vt:lpstr>Slide 8</vt:lpstr>
      <vt:lpstr>Metering Technology Options</vt:lpstr>
      <vt:lpstr>Meter Related Functionality</vt:lpstr>
      <vt:lpstr>Incremental Functionality of Metering Options</vt:lpstr>
      <vt:lpstr>Slide 12</vt:lpstr>
      <vt:lpstr>Rate Continuum: Static to Dynamic</vt:lpstr>
      <vt:lpstr>Risk-Reward Tradeoff of TVR Options</vt:lpstr>
      <vt:lpstr>Peak Reduction vs.  Price Ratio &amp; Enabling Technology</vt:lpstr>
      <vt:lpstr>Slide 16</vt:lpstr>
      <vt:lpstr>Slide 17</vt:lpstr>
      <vt:lpstr>Chapter 5: Principles and Recommendation</vt:lpstr>
      <vt:lpstr>Slide 19</vt:lpstr>
      <vt:lpstr>Endorsers of Each Framework</vt:lpstr>
      <vt:lpstr>The Enhanced Regulatory Model</vt:lpstr>
      <vt:lpstr>The Grid Mod Expansion and  Pre-approval Process</vt:lpstr>
      <vt:lpstr>Utility of the Future, Today</vt:lpstr>
      <vt:lpstr>Slide 24</vt:lpstr>
      <vt:lpstr>Next Steps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Grid Mod Stakeholder Process</dc:title>
  <dc:creator>sr</dc:creator>
  <cp:lastModifiedBy> </cp:lastModifiedBy>
  <cp:revision>19</cp:revision>
  <dcterms:created xsi:type="dcterms:W3CDTF">2013-08-09T00:26:28Z</dcterms:created>
  <dcterms:modified xsi:type="dcterms:W3CDTF">2013-09-18T11:41:51Z</dcterms:modified>
</cp:coreProperties>
</file>